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ppt/tags/tag49.xml" ContentType="application/vnd.openxmlformats-officedocument.presentationml.tags+xml"/>
  <Override PartName="/ppt/notesSlides/notesSlide49.xml" ContentType="application/vnd.openxmlformats-officedocument.presentationml.notesSlide+xml"/>
  <Override PartName="/ppt/tags/tag50.xml" ContentType="application/vnd.openxmlformats-officedocument.presentationml.tags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8"/>
  </p:notesMasterIdLst>
  <p:sldIdLst>
    <p:sldId id="401" r:id="rId5"/>
    <p:sldId id="428" r:id="rId6"/>
    <p:sldId id="656" r:id="rId7"/>
    <p:sldId id="703" r:id="rId8"/>
    <p:sldId id="704" r:id="rId9"/>
    <p:sldId id="705" r:id="rId10"/>
    <p:sldId id="706" r:id="rId11"/>
    <p:sldId id="707" r:id="rId12"/>
    <p:sldId id="708" r:id="rId13"/>
    <p:sldId id="709" r:id="rId14"/>
    <p:sldId id="710" r:id="rId15"/>
    <p:sldId id="711" r:id="rId16"/>
    <p:sldId id="712" r:id="rId17"/>
    <p:sldId id="713" r:id="rId18"/>
    <p:sldId id="714" r:id="rId19"/>
    <p:sldId id="723" r:id="rId20"/>
    <p:sldId id="715" r:id="rId21"/>
    <p:sldId id="717" r:id="rId22"/>
    <p:sldId id="716" r:id="rId23"/>
    <p:sldId id="718" r:id="rId24"/>
    <p:sldId id="719" r:id="rId25"/>
    <p:sldId id="720" r:id="rId26"/>
    <p:sldId id="721" r:id="rId27"/>
    <p:sldId id="722" r:id="rId28"/>
    <p:sldId id="726" r:id="rId29"/>
    <p:sldId id="727" r:id="rId30"/>
    <p:sldId id="729" r:id="rId31"/>
    <p:sldId id="730" r:id="rId32"/>
    <p:sldId id="728" r:id="rId33"/>
    <p:sldId id="731" r:id="rId34"/>
    <p:sldId id="510" r:id="rId35"/>
    <p:sldId id="486" r:id="rId36"/>
    <p:sldId id="724" r:id="rId37"/>
    <p:sldId id="564" r:id="rId38"/>
    <p:sldId id="692" r:id="rId39"/>
    <p:sldId id="725" r:id="rId40"/>
    <p:sldId id="569" r:id="rId41"/>
    <p:sldId id="732" r:id="rId42"/>
    <p:sldId id="567" r:id="rId43"/>
    <p:sldId id="733" r:id="rId44"/>
    <p:sldId id="734" r:id="rId45"/>
    <p:sldId id="735" r:id="rId46"/>
    <p:sldId id="736" r:id="rId47"/>
    <p:sldId id="453" r:id="rId48"/>
    <p:sldId id="665" r:id="rId49"/>
    <p:sldId id="700" r:id="rId50"/>
    <p:sldId id="701" r:id="rId51"/>
    <p:sldId id="427" r:id="rId52"/>
    <p:sldId id="459" r:id="rId53"/>
    <p:sldId id="738" r:id="rId54"/>
    <p:sldId id="739" r:id="rId55"/>
    <p:sldId id="740" r:id="rId56"/>
    <p:sldId id="741" r:id="rId57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ráč Petr" initials="VP" lastIdx="1" clrIdx="0">
    <p:extLst>
      <p:ext uri="{19B8F6BF-5375-455C-9EA6-DF929625EA0E}">
        <p15:presenceInfo xmlns:p15="http://schemas.microsoft.com/office/powerpoint/2012/main" userId="S-1-5-21-87323111-233066089-4003992289-1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0A500"/>
    <a:srgbClr val="FFFFFF"/>
    <a:srgbClr val="868886"/>
    <a:srgbClr val="BFBFBF"/>
    <a:srgbClr val="1E5E9B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1" autoAdjust="0"/>
    <p:restoredTop sz="91160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03.03.2025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7A628-3003-5AA0-1BA0-7B3094CF3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D6D5F6F-F73F-5860-D727-ED9976F88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8B1FDC3-1AAF-7FE8-1B31-EF2C774B1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7FD7F0B-4EF9-E2BE-7782-3BCEF3C00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053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BF326-1215-655C-E435-37B2BE3F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2AD004D-A50C-5220-5C0A-9C6D66537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5D65B34-3F8D-93AF-9286-E74156D3A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3787E7-7A64-85E1-6555-AD6CC49B3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634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9E2DC-1E98-81E3-BBA5-59231110B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B6C3ABA-3F70-AAA3-A76F-17D261FAF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9C0775E-E9FA-CF1D-979F-7C9A6D67A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5E11E0-48F1-4A0E-1130-8CA5704487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707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C6B1F-EF02-3CDE-FACC-AE58B01A0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2B422ED-29CC-F6E1-A19F-35B69B5E4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F11FAA4-0C29-2590-91DB-B35AB5976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ABBD24-6530-F5D4-017B-DA827EDE1B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9852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FF6CC-663A-96E1-9402-DDA8BC16A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32B368A-292B-126F-8B80-3471DF80E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F3784EC-34A6-485D-7447-26769382D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9C1A4A-4177-19F2-09C7-A4CA7005C4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205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EC6A6-10F8-7C53-E0F2-F053FCFFF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A35AC4C-F7EF-B1A2-429F-36F2B76F2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6FBD24C-19B2-C3C8-E689-1DD93E02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65953C-ADF5-9A9B-C7D1-013499CD3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2352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9BC75-644F-8BC8-D93E-7F8F3E6C5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3C93BB4-28DF-2324-D865-813D49F52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39EB8AE-2A55-2CCA-7697-D62131352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9EC13A-DE6C-2E43-65E3-BE2C12073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365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0EFE3-B0C5-102F-935B-7475BA07D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027CDA1-631D-4B1B-848A-DCE730B1B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F4162D2-99B4-8CDE-781B-AF7CDB21C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7A246D-BECB-F293-9E3C-116E032241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817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699F1-389B-62A4-8F18-12C934C39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364926A-D662-718E-BFD6-0DE9675EB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7CE7FCA-EAD5-9518-EDFF-A33F8AD6A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F6C45D-9274-2363-B315-AF17E5C2A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4316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799FF-EBBA-F8AA-4C07-017CC94F3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4BC9E74-119D-318F-1D7F-7F3D464A8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ADD0CA2-F7D2-C410-4B44-D0619301B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FDB5F3-0F8A-6D12-3BC2-31879C245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438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4C0A6-1569-8A34-6003-3C64B0EB7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99D2B88-9E11-C41F-7231-3EFAAED01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2A7987F-BF53-EBE8-3F13-F1D0894A6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F322AE-8BBD-82EA-14D9-B06FDCA5A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9338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43E96-DB08-7A24-09D7-8FABD0681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09828C7-2445-AE42-4ED8-4094124C3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3AAA5BC-C53C-21DA-F6F2-32E3A156B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2BDB89-7DFC-1668-CCCF-606EBD0573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6477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412D2-CDA2-0CDC-347E-321284E08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F3DE881-0F40-6D0E-D4AC-DCD213A6F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D6C105C-DBAA-02A4-1C77-213F64544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A1B301-7770-E2F4-80A0-F8FE1595D0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9785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1ED1A-6976-A04D-424D-04D4ABD14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24F9539-E87C-7FE7-E9F0-2B877C9B2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BDD1E45-205D-EF1C-2EF8-7BE2C8542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747125-8A29-7CFA-C6C7-C5CD25F69C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426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EA012-52E2-4D41-F7DB-7D4D0D94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9CB4DEC-E9E3-4942-61F2-95EF9CAD1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18FF47D-EFDB-1E19-4F8D-0A9BC8AE5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BAC7E2-34F2-D517-AC36-342E3FDC00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684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5F5D5-38E5-BDBC-BAE0-297AA2D4E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841B13D-4C5F-B9BC-A2A8-20C574952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3E32BE1-8B84-C167-FA5E-0FC3C7C42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4960BA-F99C-0073-1F6F-29A4F0D08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795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F91DD-3101-4040-1E04-FB37FB50B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9C361EF-264E-A1D7-8F0C-C9D4FF943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5BCA83A-A506-246F-875A-C06AE7AD9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885A65-405D-AABE-0D44-BB5B1ACC6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638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A52D-E7A3-E842-2EFD-827A4941A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A8AD67-479C-5A6B-46D4-4A424C0AB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95DA0D-7116-D06A-B2B0-2B8981AA5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E909E1-BE32-3A8F-88CB-3538FC34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794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03219-CEA7-AAC7-72D7-41D26377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378C7EA-0E4A-73D9-C059-372AA1765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E3C1C26-1770-D5FC-0F3A-B94A35ED3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F594A0-4477-8E68-72FD-485BE2D0E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731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0BD80-1725-ED5E-F7BC-76BABFFE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46D97E2-BFC4-7D14-0DDC-3B911E781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0DC31D-19A2-D8E5-5752-81436C6BE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C206B2-B78D-8C6E-A427-C7B63AED7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97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7455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27859-B1A8-9AE3-BC70-E5F86BDA9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36F6C88-0362-2AAF-625D-BA4B6FDCF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9458775-CF16-1043-8689-6AA3122D7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0F73D3-A03A-3E0C-C83D-9BF13F4CF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0380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7DAB-5C8C-6E8F-1E3A-E7A87F2E3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748745A-24BD-65EA-3ECD-17224931A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984F074-8BF8-143A-5E4E-ECF0779B5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A92380-3219-6B20-30DB-5FB7902A91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2023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89818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AEBBF-357B-70E6-85D2-DD31EB01D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9098949-8D90-E7C3-0E98-00773A33D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FDD7B18-C915-8F6A-B768-93A3928EB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90D6A9-1DA9-1185-77DB-9CDF83EC37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0858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965EF-CE78-F42B-4C7F-5166BA6E1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692191C-07A1-B1BA-978D-6A7D2E91B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693A256-B06C-0DC2-7FE8-2B5B20691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ECEED6-5E2F-5AC0-C4C9-B2F6063371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177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89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F945A-77AB-DC1D-FD5F-85382FBC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16ED668-6F04-47A0-967B-285AAC201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83D88E9-E11D-6D05-8C69-19CC90EBA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CAAF47-EF8D-D357-BBE4-105A8B0AA1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92095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08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7E361-4B28-4097-91DA-D92966253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537BA89-9868-7335-D734-0DA7D8ACA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631345A-E579-E033-1280-E87D8489F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C9F306-F8AB-AB4F-5F1E-743BF946D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9282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9865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E4B0A-E6F6-129E-DA23-634885E57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47B3432-DB83-1621-DDC6-6ECD166EB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4EADAB7-115E-476C-C30C-8C7C0E662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444222-ADFB-53CA-A9DB-1A8752956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545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4076-126F-9001-6EEB-1F5B375FA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4F928A0-007F-C9F0-0876-35A61477BA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35D6494-6EE5-3C42-C4A0-AF924C310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2B1AA1-C838-8794-CC9F-BA9D82FDE8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55766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768EC-06C9-FC1E-11A2-72F007D1A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8B0FE33-AEC5-43C3-6202-42AD66115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90A9853-9134-D468-6B73-1DDE0EB0E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E56F63-CE93-83B4-D6E3-71C0D6A205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3569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8795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06EF6-A3A8-675E-79A4-5BD57764B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150C389-C7C7-EBF7-981B-2E5B1F016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E4BA0BD-3D73-D763-F50E-9148029AC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9B338B-9D1B-3052-43D1-9EC4816A0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33788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678E-84E5-B3E3-6407-E772154E5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FEC22B5-BB77-5271-F6EB-B4F5CD29C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5374519-B156-3E23-6092-63C11FCCB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001E68-916E-31A6-EA94-2C213B52E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5752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DAB32-B373-47DB-9CFB-1F8FA8643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04B33E7-261C-A539-FB94-85440F0CB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EBC0128-7C96-7D78-6FB7-A30BB9331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5799A5-E4AF-9546-86CB-7623EC6DF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80764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9865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06242-B2DA-7F3F-022F-46EE180F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4E83220-42E1-0C95-4881-01A8301B9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27B70BE-E0E3-A81B-8A75-6A6FDB86B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1FB0E6E-3C84-B695-3FFF-710C961E7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68403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03288-E5EC-4B3A-138E-E00C81934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B01CE5A-878E-D277-0901-686C470B2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427E9F1-43BA-3153-4A0A-4E3E4A021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1B9379-C1A8-7F0E-DDAD-EE84644072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24577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3BC00-4F17-B25E-03DC-C8BB1B108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BFC3BD4-FDAD-8DFA-E899-CDB6E00D0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56D1198-2473-B339-1548-9032E3B7E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015271-8E1F-71F3-D480-7560868E56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987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C16F5-3FF1-037B-0E41-00DEC7BE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E5B9774-0FF1-A46E-0213-2D2BE9763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A9A4085-FF6B-AF9A-66F8-BDD43D3FD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D1D973-E7A4-332D-EA88-FC69E9A364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033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BC3B8-6333-315A-0882-BA7BB1069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8DA885B-0FAE-6D9E-1422-7F3A40E6B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E85BA0F-3634-F0C5-8835-824CBB683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F1B3BB-DC4D-8CD5-7802-E634DDFECC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1639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5862C-9BCB-5A4C-2784-6010B1328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CE877E8-B775-700A-7156-B6EC3A57F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A8447BB-CAC0-4499-E2E1-B69B6C49E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BA1F0A-F3F1-B6F4-0056-4BB9221634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03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03.03.2025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hyperlink" Target="mailto:bd@airport-ostrava.cz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41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52.emf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53.jpe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5" Type="http://schemas.openxmlformats.org/officeDocument/2006/relationships/image" Target="../media/image56.JP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04.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04. 03.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3D10B-FC56-EF10-8D92-3E273AC1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7FE6435-3627-FEA1-FCC1-2F2B9A7FA832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238FEC9-36B1-014B-4185-4C76BEB8B8E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AD2260A-5AA3-7E19-E63E-0ABCD5CDBE1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AF5B0C-12B2-2780-F00F-CCAE67E68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1464BAE-1173-594E-3BF3-EE7C7EC7B654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5B52AE5-6D75-76B2-A22E-A274EF85DB6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14. 12. 2024 </a:t>
            </a:r>
            <a:r>
              <a:rPr lang="es-ES" sz="2800" b="1" u="sng" dirty="0">
                <a:cs typeface="Tahoma" pitchFamily="34" charset="0"/>
              </a:rPr>
              <a:t>DN</a:t>
            </a:r>
            <a:r>
              <a:rPr lang="cs-CZ" sz="2800" b="1" u="sng" dirty="0">
                <a:cs typeface="Tahoma" pitchFamily="34" charset="0"/>
              </a:rPr>
              <a:t> – </a:t>
            </a:r>
            <a:r>
              <a:rPr lang="es-ES" sz="2800" b="1" u="sng" dirty="0">
                <a:cs typeface="Tahoma" pitchFamily="34" charset="0"/>
              </a:rPr>
              <a:t>Kamion x Cargo 2 </a:t>
            </a:r>
            <a:r>
              <a:rPr lang="pl-PL" sz="2800" b="1" u="sng" dirty="0">
                <a:cs typeface="Tahoma" pitchFamily="34" charset="0"/>
              </a:rPr>
              <a:t>(09/2024)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1124, Místo: Terminál: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Kamion externí společnosti, během couvání na rampu poškodil posuvná vrata této rampy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D19887-E7C5-3EDD-8EE1-F6853D95C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534" y="2953151"/>
            <a:ext cx="4281175" cy="341423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7E817B2-13E8-7E46-E9FD-DDC13D065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809" y="2738685"/>
            <a:ext cx="2748729" cy="3655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6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A496B-F0BB-B088-2A32-EA6BF5C79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682C490-E854-7F44-B939-3C6D41A75152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59ED889-BFE3-0152-8E0C-2BEF1266A4D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0E06AC4-DFF2-F0D7-DBA4-E5B290DC5B9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576F7B-A6C7-3050-8343-075606A7F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C37E83-6C3E-2DAC-5F3C-2DCEB6A2237B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CE6EA80-1FD1-4ED3-F631-2C736F478459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14. 12. 2024 FOD – křížení TWY F a TWY D (08/2024)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1123, Místo: TWY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Během kontroly LPP byly nalezeny na křížení TWY F a TWY D 2 šrouby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05E630A-8C36-5887-0E49-765DA8E33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279" y="2658115"/>
            <a:ext cx="4586285" cy="3847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9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C44B0-CA92-6EF7-B660-69A6A090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328292B6-1CF8-0601-D91D-262349B8775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B1895D2-6807-7FA3-7824-316CE92541F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641E82E-462D-751C-8D4F-AEA810E5A3F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14A88A-83A1-77E5-4CDA-D9FBA504F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8FF4F4-94B4-3CDC-7F89-399F922D101D}"/>
              </a:ext>
            </a:extLst>
          </p:cNvPr>
          <p:cNvSpPr txBox="1"/>
          <p:nvPr/>
        </p:nvSpPr>
        <p:spPr>
          <a:xfrm>
            <a:off x="0" y="6323993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6787695-43CA-FC8D-30B4-E649D2B98E86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21. 12. 2024 Defekt Pneu, technická pomoc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1133, Místo: APN Elmontex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ploše před hangárem Elmontex se nacházelo letadlo s prázdnou pneu a pilotka neměla dost sil k zatlačení letadla do hangáru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Jednotka provedla zatlačení letadla do hangáru pomocí vyprošťovacího vozíku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CDEF26-7870-46E4-BBFB-9BF83B26E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468" y="3838718"/>
            <a:ext cx="4222854" cy="23753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A0C2B2A-8A01-DC72-2B40-F6CED0ADF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644" y="3575103"/>
            <a:ext cx="2808856" cy="3166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9A3B4-45C7-DAD7-3590-6D3D7FC50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F42BFE0-9859-FBC8-8238-24DFCFAA5BC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9CE51E5-0FB7-204E-65D9-587131F8BA3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3CFD900-3D7B-EBC5-F8A5-7CD3FE1AF68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780A69-06A8-AB3F-A140-BDA93431E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5FCFFE-05C6-70F3-AFA2-3A8DB9129A51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 a HZS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08FF70A-EDF2-836C-540F-6D0746983165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01. 01. 2025 Silný vítr – Poškození vrat </a:t>
            </a:r>
            <a:r>
              <a:rPr lang="cs-CZ" sz="2800" b="1" u="sng" dirty="0" err="1">
                <a:cs typeface="Tahoma" pitchFamily="34" charset="0"/>
              </a:rPr>
              <a:t>Cargo</a:t>
            </a:r>
            <a:r>
              <a:rPr lang="cs-CZ" sz="2800" b="1" u="sng" dirty="0">
                <a:cs typeface="Tahoma" pitchFamily="34" charset="0"/>
              </a:rPr>
              <a:t> </a:t>
            </a:r>
            <a:r>
              <a:rPr lang="cs-CZ" sz="2800" b="1" u="sng" dirty="0"/>
              <a:t>2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1128,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Vlivem silného větru došlo k uvolnění vrat z kolejnic na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plachtové hale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2 (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pajlas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Vrata zůstala viset pouze na vrchní kolejnici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Byla povolána jednotka hasičů, která zajistila vrata proti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jejich uvolnění z vrchní kolejnice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Mimořádní kontroly VPL (viz nález ÚCL)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9F04077-D0B2-1E89-725E-A825E52B8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497" y="1833130"/>
            <a:ext cx="3578963" cy="4687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23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C0D85-2F14-353E-8330-2C6D23A43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1D24F47-367F-A48E-9BA7-E2D96114287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5E58652-FC44-171E-32B3-D863447924A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F31938D-2926-3B78-C0EE-018503D0A07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71B5E4A-0CF5-9330-2444-2B16E0688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FEB8000-FA33-4368-8FD4-000865D2328D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D4AF8F-5A74-EEEB-1EC6-00F8DA08F6A8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13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05. 01. 2025 </a:t>
            </a:r>
            <a:r>
              <a:rPr lang="fi-FI" sz="2800" b="1" u="sng" dirty="0">
                <a:cs typeface="Tahoma" pitchFamily="34" charset="0"/>
              </a:rPr>
              <a:t>DN</a:t>
            </a:r>
            <a:r>
              <a:rPr lang="cs-CZ" sz="2800" b="1" u="sng" dirty="0">
                <a:cs typeface="Tahoma" pitchFamily="34" charset="0"/>
              </a:rPr>
              <a:t> – </a:t>
            </a:r>
            <a:r>
              <a:rPr lang="fi-FI" sz="2800" b="1" u="sng" dirty="0">
                <a:cs typeface="Tahoma" pitchFamily="34" charset="0"/>
              </a:rPr>
              <a:t>Hyundai Kona x sloup </a:t>
            </a:r>
            <a:r>
              <a:rPr lang="pl-PL" sz="2800" b="1" u="sng" dirty="0">
                <a:cs typeface="Tahoma" pitchFamily="34" charset="0"/>
              </a:rPr>
              <a:t>(01/2024)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1130, Místo: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Cargotermionál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Nacouvání do sloupu automobilem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Hyunday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Kona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Bez zranění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3E9ABC-15B3-EC62-5E0F-67DD0C6AB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174" y="2708393"/>
            <a:ext cx="5077651" cy="3657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5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235FC-5688-7907-9006-EEE200021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77B46F2-DD14-7229-952B-15DC50933CA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2AFAFA9-5B61-F5A0-F2C6-F1A59773549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A79C3D4-A279-1E88-27C6-5A23DEC2BC0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5FD996-A646-72A0-0D5D-70B0BABD3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0261EF-1D17-EA07-8E3D-17443794B14C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 , VPL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CD9B347-D639-E916-F7BF-168E89F09B4F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312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15. 01. 2025 </a:t>
            </a:r>
            <a:r>
              <a:rPr lang="pt-BR" sz="2800" b="1" u="sng" dirty="0">
                <a:cs typeface="Tahoma" pitchFamily="34" charset="0"/>
              </a:rPr>
              <a:t>FOD</a:t>
            </a:r>
            <a:r>
              <a:rPr lang="cs-CZ" sz="2800" b="1" u="sng" dirty="0">
                <a:cs typeface="Tahoma" pitchFamily="34" charset="0"/>
              </a:rPr>
              <a:t> – </a:t>
            </a:r>
            <a:r>
              <a:rPr lang="pt-BR" sz="2800" b="1" u="sng" dirty="0">
                <a:cs typeface="Tahoma" pitchFamily="34" charset="0"/>
              </a:rPr>
              <a:t>APN N2, N3 (01/2025)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1134, Místo: APN N2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Bublinková fólie zachycená o světla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mezi APN N2 a APN N3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Zaneseno silným větrem možná až z průmyslové zóny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Mimořádní kontroly VPL (viz nález ÚCL)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345C47-7DAA-D235-A92C-C7D784144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517" y="1921256"/>
            <a:ext cx="3463637" cy="4572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14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F0649-CE2C-93B1-ACC2-ECD4F657D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7D348E0D-BA84-9AEA-9579-30DDD095B50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B9E5DA5-0CAF-74CE-BB67-6E4DDB7EAAB9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D4B2922-5C48-0B69-D936-B3E463BAC06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1DDD97A-AA42-6ACB-3F55-077BD1B4C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C293D28-B6AC-2EA8-21FD-B2565C61DA6A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 , VPL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113A22D-D667-A81C-A5D3-0A072D4102D0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15. 01. 2025 DN – Automobil BiOL x Oplocení</a:t>
            </a:r>
            <a:r>
              <a:rPr lang="pt-BR" sz="2800" b="1" u="sng" dirty="0">
                <a:cs typeface="Tahoma" pitchFamily="34" charset="0"/>
              </a:rPr>
              <a:t> (0</a:t>
            </a:r>
            <a:r>
              <a:rPr lang="cs-CZ" sz="2800" b="1" u="sng" dirty="0">
                <a:cs typeface="Tahoma" pitchFamily="34" charset="0"/>
              </a:rPr>
              <a:t>2</a:t>
            </a:r>
            <a:r>
              <a:rPr lang="pt-BR" sz="2800" b="1" u="sng" dirty="0">
                <a:cs typeface="Tahoma" pitchFamily="34" charset="0"/>
              </a:rPr>
              <a:t>/2025)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1132, Místo: Perimetr LKMT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Vozidlo BiOL narazilo po sjetí z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obslužné komunikace do oplocení letiště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Bez zranění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97F836E-EFEB-CC26-8233-B75B07E5A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590" y="1572187"/>
            <a:ext cx="2616438" cy="502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7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7829C-E315-30DF-3613-ED3A8720A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B076236-642E-7766-20D2-8EB0AB4FF75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4404792-4CDF-8612-52EB-ED4032589F8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13CA87-69EA-604C-992E-08D4F4247397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57CEBA-78E8-6B75-AD2F-DD4E1927E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10DB4EC-92C6-3831-DE06-04CAC3FF9EDD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Handling, ÚSM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42B93A8-D9C4-7964-F0C0-ACA57E71871E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31. 01. 2025 DN – Hyundai x VW </a:t>
            </a:r>
            <a:r>
              <a:rPr lang="cs-CZ" sz="2800" b="1" u="sng" dirty="0" err="1">
                <a:cs typeface="Tahoma" pitchFamily="34" charset="0"/>
              </a:rPr>
              <a:t>Caddy</a:t>
            </a:r>
            <a:r>
              <a:rPr lang="cs-CZ" sz="2800" b="1" u="sng" dirty="0">
                <a:cs typeface="Tahoma" pitchFamily="34" charset="0"/>
              </a:rPr>
              <a:t> BGS </a:t>
            </a:r>
            <a:r>
              <a:rPr lang="pl-PL" sz="2800" b="1" u="sng" dirty="0">
                <a:cs typeface="Tahoma" pitchFamily="34" charset="0"/>
              </a:rPr>
              <a:t>(03/2024)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1135,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Před bývalou budovou HZS (u APN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), pracovník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odbavení při couvání vozem Hyundai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Kauai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, naboural osobní vůz VW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Caddy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fy BGS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Test na přítomnosti na alkohol negativní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57A311-5751-8226-B280-2CC23FF12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508" y="3561774"/>
            <a:ext cx="2217564" cy="29549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8032395-C398-16A9-79BC-B16B709ED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838" y="3561774"/>
            <a:ext cx="2217564" cy="2954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4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6E756-497B-14BF-3C92-9C54D6B62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62BBC3F-BF40-B89F-C5BB-22F911FA2C9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BF0D553-7F2D-0D75-24FD-73448251D34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5A3FD6-F941-9151-C711-7048B2640B3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9B5E81-8EF7-14D0-8780-258D11065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51002C-7B6D-C7B6-DBE3-E617CBE1073A}"/>
              </a:ext>
            </a:extLst>
          </p:cNvPr>
          <p:cNvSpPr txBox="1"/>
          <p:nvPr/>
        </p:nvSpPr>
        <p:spPr>
          <a:xfrm>
            <a:off x="0" y="6323993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HZS, ÚSM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084D26-C06C-DD3A-C8BB-5318547E2099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13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07. 02. 2025 Únik ropných látek – závada schody </a:t>
            </a:r>
            <a:r>
              <a:rPr lang="pl-PL" sz="2800" b="1" u="sng" dirty="0">
                <a:cs typeface="Tahoma" pitchFamily="34" charset="0"/>
              </a:rPr>
              <a:t>(01/2025)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1136,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Únik oleje z nástupních schodů na odbavovací ploše centrál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Nedostatečně přitažená hadice po výměně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8F42547-D31B-73C9-EC6E-1542D44E5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136" y="3262021"/>
            <a:ext cx="6587049" cy="3513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CFCB4-7312-58CF-F189-EB2D8CE7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6470224-DE32-5439-3D4A-163D82E06732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5FE3BD3-39C1-DF18-8FB8-7C475D889FC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BBF1383-13AA-E6F7-5E5D-D7F4E65BF96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37F4B2-B57D-D014-23D4-84CCAC472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DEF67B4-6323-4ADA-27B9-3181A92830BE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JTS, HZS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897D52-223D-FFAB-6914-BAF9B34F35A0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07. 02. 2025 Únik ropných látek – Motorová ZK </a:t>
            </a:r>
            <a:r>
              <a:rPr lang="pl-PL" sz="2800" b="1" u="sng" dirty="0">
                <a:cs typeface="Tahoma" pitchFamily="34" charset="0"/>
              </a:rPr>
              <a:t>(02/2025)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1137,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Během motorové zkoušky letadla Saab 340 UE-ELZ došlo k úniku provozních kapalin (oleje) na provozní plochu letiště před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Terminálem JIH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Únik byl ekologicky zlikvidován pomocí sorbentu, plocha byla následně vyčištěna a zametena.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B484178-BABD-247C-6757-4DB265A86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891" y="3774172"/>
            <a:ext cx="5715000" cy="2809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 12. 2024 – 28. 02. 2025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1C9BE-20CA-E499-E697-ABA1FDD4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33FD03F-CDA5-3511-7484-5599CF97A09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64A988D-B340-D763-FEFA-A1074A7A212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E138619-11B7-528A-1B42-BC318FB096D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EEDC03-65E6-CCD7-D5D8-F6F9A6C94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A48987-DDE9-A509-6811-FCCCEBD7CB37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JAT, HZS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06D4F3F-0AB0-3934-7837-5EE950FF333A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15. 02. 2025 Únik ropných látek – servis letadla </a:t>
            </a:r>
            <a:r>
              <a:rPr lang="pl-PL" sz="2800" b="1" u="sng" dirty="0">
                <a:cs typeface="Tahoma" pitchFamily="34" charset="0"/>
              </a:rPr>
              <a:t>(03/2025)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1138, Místo: APN 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Únik kapaliny z motorů na plochu letiště z letadla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Únik hydraulické kapaliny malého množství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 ocasní části letadla cca 5 litrů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Únik zastaven a sanován sorbentem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Asi 1 litr unikl do žlabu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6ECCA4-D324-3367-5C56-4C5A33DFD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808" y="1676944"/>
            <a:ext cx="3569709" cy="51087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DB9ED30-CD18-24E4-E702-351E9DE10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983" y="4648077"/>
            <a:ext cx="3761508" cy="2115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6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28D0A-BCF1-19FF-05D3-3E1723492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76123E79-9149-CFA4-5C9E-06D8AF48DC3F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3279926-5F65-969E-E46D-F05763B6B61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05B6507-452A-EEB3-1919-CB5456481C8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405194-94C6-5360-4D81-3156D16E6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3D4953-C0E1-BAA2-930E-D753E62DFE48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4B028E1-F805-EC6D-0C14-20CAC439229E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467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17. 02. 2024 DN - Hyundai (handling) x sloupek (04/</a:t>
            </a:r>
            <a:r>
              <a:rPr lang="pl-PL" sz="2800" b="1" u="sng" dirty="0">
                <a:cs typeface="Tahoma" pitchFamily="34" charset="0"/>
              </a:rPr>
              <a:t>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1139, Místo: APN S –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 vyjíždění z parkovacího místa u plotu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terminálu 2 , došlo k čelnímu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nárazu automobilu do betonového sloupku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vozidle je poškozený přední nárazník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Bez zranění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Kontrola na alkohol negativní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6F68092-67AB-0901-FDC3-7C4345F86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379" y="1667223"/>
            <a:ext cx="5304905" cy="25992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E95E1D1-1A87-3ACE-DE5B-0DD20FA93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477" y="4358447"/>
            <a:ext cx="5377641" cy="2426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77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AD1A6-2347-EBBD-A867-1FC04E533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6A56A4A-ACF5-4FEA-D458-443BFC91D3E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7FDEDAE-70B7-7112-322E-AE4B2B1393C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BA4A6AB-4D4E-123F-C476-BD2377DD80B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5142DD-4CF6-87D3-72EE-7973ED731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10CDF15-508A-6D3A-F18C-AE326D072120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10B7520-BAA4-06D0-3DAC-6F90F654F65A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424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18. 02. 2024 Plná pohotovost – Technická závada letadla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1140, Místo: LMT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Pilot v čase 08:23 (UTC) oznámil pokles tlaku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Byla vyhlášena plná pohotovost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V čase 08:26 pilot úspěšně přistál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Na RWY byla po koordinaci s velitelem zásahu provedena kontrola letounu, nebylo zjištěno žádné poškození anebo únik provozních kapalin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Na palubě letounu bylo 120l paliva, 2 osoby a žádné nebezpečné zboží.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6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56310-A405-C1A2-CEA3-D5E5564C1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8C51C27-3465-BA67-3E64-C5E5FADC706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3160E30-9BDD-AB32-7749-CD2A8040045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5FC23E5-D589-07DD-0B83-788F9D62DF1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B13A39-CAD8-F49B-768E-E95BB0008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954C93-57F2-EA3C-C0EF-66718010CC46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B6BAE66-A14E-21EF-1190-0F152CEF7386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20. 02. 2025 FOD – Rozbité světlo na RWY (02/2025)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1141, Místo: RWY na úrovni TWY B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Při kontrole RWY byl nalezen slitinový / hliníkový úlomek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Rozměr cca 10 cm dlouhý, 3 cm široký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Jednalo se o okraje osového světla pojezdové dráhy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Dle plánu elektra jde o </a:t>
            </a:r>
            <a:br>
              <a:rPr lang="cs-CZ" sz="2800" dirty="0"/>
            </a:br>
            <a:r>
              <a:rPr lang="cs-CZ" sz="2800" dirty="0"/>
              <a:t>světlo č. 125/14 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B43FE28-7292-2547-4A76-C1CF35093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070" y="1575173"/>
            <a:ext cx="3195776" cy="30199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53C062-8681-EB6B-0304-B09F2CEE5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386" y="3822434"/>
            <a:ext cx="3097530" cy="2969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0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84FFF-3D18-7D60-96B2-3432EBAAA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5245E8DE-AC19-2B53-A742-83CDE1FA01D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72AF7F6-1983-5427-2573-69724A66296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6BD2303-A020-5720-A51B-CB91BF21289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C0C147-00D3-AFD5-115F-A70C5A0B4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145FD84-31AA-5BAD-F528-EE61264BC742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57B823A-26EF-D902-C9AA-58BB77459B49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20. 02. 2025 FOD – Rozbité světlo na RWY (03/2025)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1142, Místo: RWY na úrovni TWY B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Při kontrole RWY byl nalezen šroubek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EF1C338-172B-7165-1553-6E0B550DA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44" y="3198901"/>
            <a:ext cx="6905179" cy="29692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FAB8F74-5C67-F41F-E0BE-3F277D006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764" y="1585653"/>
            <a:ext cx="4178445" cy="4615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6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D2CEC-7E56-D719-C2AE-34ED7A473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AE522BC-2550-CB18-C4AD-DDFE00D0AA6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809116C-5132-8202-A733-6E218153FD3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4F0062C-B9E5-13F7-D091-68033CDD395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BB3C3F-25A3-5617-8E2E-CE7A51280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37E79F4-2140-A60D-1EF9-F9F323D7EBF0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Statistika – provozní události na LKMT za r. 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D3D4B1-CD07-3B90-1DEE-3601A0516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59" y="1481673"/>
            <a:ext cx="10138882" cy="5309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04B68-9299-2C96-6313-91E206DC3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D5E09E8-8FD5-A36C-7F78-99DA685A8F0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D1873FB-0B79-10F2-D52A-48DC67B2F65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12CE9CE-CD3D-B6E7-050C-3262E328FF9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BB19B0-A08B-C558-DFBE-BB1171CC3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12999E0-3618-2BEE-C6E9-99BBAAC1A77D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Statistika – provozní události na LKMT za r. 2024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421FFB-CE08-CAA7-C442-747FAF843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238" y="1541446"/>
            <a:ext cx="3533767" cy="52270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571AEA-EDD1-C4D0-68C2-B49D58C4F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110" y="1559189"/>
            <a:ext cx="3702736" cy="519154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D7C6AC-8803-74E5-C19F-5BF291EED8C3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1443973"/>
            <a:ext cx="12204000" cy="331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0">
              <a:spcAft>
                <a:spcPts val="1000"/>
              </a:spcAft>
            </a:pPr>
            <a:r>
              <a:rPr lang="cs-CZ" sz="2800" b="1" dirty="0" err="1"/>
              <a:t>Safety</a:t>
            </a:r>
            <a:r>
              <a:rPr lang="cs-CZ" sz="2800" b="1" dirty="0"/>
              <a:t> události za r.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LKMT: 47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 err="1"/>
              <a:t>Ext</a:t>
            </a:r>
            <a:r>
              <a:rPr lang="cs-CZ" sz="2800" dirty="0"/>
              <a:t>. </a:t>
            </a:r>
            <a:r>
              <a:rPr lang="cs-CZ" sz="2800" dirty="0" err="1"/>
              <a:t>subjety</a:t>
            </a:r>
            <a:r>
              <a:rPr lang="cs-CZ" sz="2800" dirty="0"/>
              <a:t>: 45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BOZP: 13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800" dirty="0"/>
          </a:p>
          <a:p>
            <a:pPr defTabSz="0">
              <a:spcAft>
                <a:spcPts val="1000"/>
              </a:spcAft>
            </a:pPr>
            <a:r>
              <a:rPr lang="cs-CZ" sz="2800" b="1" dirty="0"/>
              <a:t>Celkem: 105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1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EBD19-2F64-8551-C016-DBA4BEA0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4D9EE98-4DAE-07F5-4F8E-C683F30AFFE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7DCA877-5EDA-679C-0F5B-A10EDF15EF8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9463CE6-E8F6-C81D-2DA2-34481CC2F90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47CE2C-0202-C396-199B-6EB6B0567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123CBEB-7F21-61D8-44B9-D633770F5C07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Hlášení události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D3F215-D54F-F474-C83C-7687B2955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52" y="1625398"/>
            <a:ext cx="5355022" cy="5036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3016772-6138-A442-6833-476CA6574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777" y="1569001"/>
            <a:ext cx="6176820" cy="27680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05B8D70-6961-CE23-C51C-03638AE6BEED}"/>
              </a:ext>
            </a:extLst>
          </p:cNvPr>
          <p:cNvSpPr txBox="1"/>
          <p:nvPr/>
        </p:nvSpPr>
        <p:spPr>
          <a:xfrm>
            <a:off x="5621483" y="5119055"/>
            <a:ext cx="652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Bezpečnostní dispečink: </a:t>
            </a:r>
            <a:r>
              <a:rPr lang="cs-CZ" sz="2000" b="1" dirty="0"/>
              <a:t>tel: 597 471 150 (151)</a:t>
            </a:r>
            <a:br>
              <a:rPr lang="cs-CZ" sz="2000" b="1" dirty="0"/>
            </a:br>
            <a:r>
              <a:rPr lang="cs-CZ" sz="2000" dirty="0"/>
              <a:t>Bezpečnostní dispečink: </a:t>
            </a:r>
            <a:r>
              <a:rPr lang="cs-CZ" sz="2000" b="1" dirty="0"/>
              <a:t>mob: 602 382 151</a:t>
            </a:r>
          </a:p>
          <a:p>
            <a:r>
              <a:rPr lang="cs-CZ" sz="2000" dirty="0"/>
              <a:t>Bezpečnostní dispečink:</a:t>
            </a:r>
            <a:r>
              <a:rPr lang="cs-CZ" sz="2000" b="1" dirty="0"/>
              <a:t> e_mail: </a:t>
            </a:r>
            <a:r>
              <a:rPr lang="cs-CZ" sz="2000" b="1" dirty="0">
                <a:hlinkClick r:id="rId7"/>
              </a:rPr>
              <a:t>bd@airport-ostrava.cz</a:t>
            </a:r>
            <a:r>
              <a:rPr lang="cs-CZ" sz="2000" b="1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8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EC7A1-3229-399F-977B-4A2C38668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48D43A8-6FB7-1840-51CF-58F62481658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8567E3F-0DBF-FDD7-F18B-F8954BC261B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C8CA354-B4CD-5DED-F2A4-662A62832A2E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1A7107-C860-67C6-8356-641952417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04C0974-2BDF-42DD-EA28-0AB48CEB8AA2}"/>
              </a:ext>
            </a:extLst>
          </p:cNvPr>
          <p:cNvSpPr txBox="1">
            <a:spLocks noChangeAspect="1"/>
          </p:cNvSpPr>
          <p:nvPr/>
        </p:nvSpPr>
        <p:spPr>
          <a:xfrm>
            <a:off x="0" y="1004796"/>
            <a:ext cx="12204000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Postup řešení </a:t>
            </a:r>
            <a:r>
              <a:rPr lang="cs-CZ" sz="2800" b="1" u="sng" dirty="0" err="1">
                <a:cs typeface="Tahoma" pitchFamily="34" charset="0"/>
              </a:rPr>
              <a:t>sefety</a:t>
            </a:r>
            <a:r>
              <a:rPr lang="cs-CZ" sz="2800" b="1" u="sng" dirty="0">
                <a:cs typeface="Tahoma" pitchFamily="34" charset="0"/>
              </a:rPr>
              <a:t> událostí</a:t>
            </a:r>
          </a:p>
          <a:p>
            <a:pPr marL="457200" indent="-457200" defTabSz="900113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Zápis MU (report)</a:t>
            </a:r>
          </a:p>
          <a:p>
            <a:pPr marL="571500" lvl="1" indent="-5715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Určení kořenové příčiny (RCA)</a:t>
            </a:r>
          </a:p>
          <a:p>
            <a:pPr marL="571500" lvl="1" indent="-5715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Stanovení nápravných opatření (NO)</a:t>
            </a:r>
          </a:p>
          <a:p>
            <a:pPr marL="571500" lvl="1" indent="-5715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Prokázání realizace (splnění) NO</a:t>
            </a:r>
          </a:p>
          <a:p>
            <a:pPr marL="457200" indent="-457200" defTabSz="900113">
              <a:spcAft>
                <a:spcPts val="500"/>
              </a:spcAft>
              <a:buFont typeface="Wingdings" panose="05000000000000000000" pitchFamily="2" charset="2"/>
              <a:buChar char="q"/>
            </a:pPr>
            <a:endParaRPr lang="cs-CZ" sz="2800" dirty="0">
              <a:cs typeface="Tahoma" pitchFamily="34" charset="0"/>
            </a:endParaRP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5B8709-D83D-A119-8821-7F8190ABF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913" y="1751773"/>
            <a:ext cx="3547349" cy="46622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493511-8981-D962-BE6E-D2A4CC348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38" y="3961898"/>
            <a:ext cx="8310338" cy="2815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7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1F9E1-2D23-7AAA-8EF9-400C90BF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AAA7C9A-BFC7-B509-33A9-F190968A187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F1C679D-A074-FBD4-3094-EADEFCBD9F1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5A0DEFD-7A4C-E51C-D5DA-238C4C4F590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355462-8AD4-F92B-103A-113D3B0D2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5B507B-9EE7-5CEA-39F0-B58D84B25F8C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588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Vyhodnocení výkonnosti externích subjektů za r. 2024</a:t>
            </a:r>
          </a:p>
          <a:p>
            <a:pPr marL="457200" indent="-457200" defTabSz="900113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sz="2800" b="1" u="sng" dirty="0">
                <a:cs typeface="Tahoma" pitchFamily="34" charset="0"/>
              </a:rPr>
              <a:t>1. BGS</a:t>
            </a:r>
            <a:br>
              <a:rPr lang="cs-CZ" sz="2800" b="1" u="sng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Účast na LRST</a:t>
            </a:r>
            <a:br>
              <a:rPr lang="cs-CZ" sz="2800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EA</a:t>
            </a:r>
            <a:br>
              <a:rPr lang="cs-CZ" sz="2800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Poskytnutí první pomoci zaměstnanci LKMT</a:t>
            </a:r>
          </a:p>
          <a:p>
            <a:pPr marL="457200" indent="-457200" defTabSz="900113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sz="2800" b="1" dirty="0">
                <a:cs typeface="Tahoma" pitchFamily="34" charset="0"/>
              </a:rPr>
              <a:t>2. AeroPrague</a:t>
            </a:r>
            <a:br>
              <a:rPr lang="cs-CZ" sz="2800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Účast na LRST</a:t>
            </a:r>
            <a:br>
              <a:rPr lang="cs-CZ" sz="2800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Bez </a:t>
            </a:r>
            <a:r>
              <a:rPr lang="cs-CZ" sz="2800" dirty="0" err="1">
                <a:cs typeface="Tahoma" pitchFamily="34" charset="0"/>
              </a:rPr>
              <a:t>Safety</a:t>
            </a:r>
            <a:r>
              <a:rPr lang="cs-CZ" sz="2800" dirty="0">
                <a:cs typeface="Tahoma" pitchFamily="34" charset="0"/>
              </a:rPr>
              <a:t> události</a:t>
            </a:r>
            <a:br>
              <a:rPr lang="cs-CZ" sz="2800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</a:t>
            </a:r>
            <a:r>
              <a:rPr lang="cs-CZ" sz="2800" dirty="0" err="1">
                <a:cs typeface="Tahoma" pitchFamily="34" charset="0"/>
              </a:rPr>
              <a:t>Safety</a:t>
            </a:r>
            <a:r>
              <a:rPr lang="cs-CZ" sz="2800" dirty="0">
                <a:cs typeface="Tahoma" pitchFamily="34" charset="0"/>
              </a:rPr>
              <a:t> podněty</a:t>
            </a:r>
          </a:p>
          <a:p>
            <a:pPr marL="457200" indent="-457200" defTabSz="900113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sz="2800" b="1" dirty="0">
                <a:cs typeface="Tahoma" pitchFamily="34" charset="0"/>
              </a:rPr>
              <a:t>3. DHL Express</a:t>
            </a:r>
            <a:br>
              <a:rPr lang="cs-CZ" sz="2800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Účast na LRST</a:t>
            </a:r>
            <a:br>
              <a:rPr lang="cs-CZ" sz="2800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EA</a:t>
            </a:r>
            <a:br>
              <a:rPr lang="cs-CZ" sz="2800" dirty="0">
                <a:cs typeface="Tahoma" pitchFamily="34" charset="0"/>
              </a:rPr>
            </a:br>
            <a:r>
              <a:rPr lang="cs-CZ" sz="2800" dirty="0">
                <a:cs typeface="Tahoma" pitchFamily="34" charset="0"/>
              </a:rPr>
              <a:t>-- &gt; Bez </a:t>
            </a:r>
            <a:r>
              <a:rPr lang="cs-CZ" sz="2800" dirty="0" err="1">
                <a:cs typeface="Tahoma" pitchFamily="34" charset="0"/>
              </a:rPr>
              <a:t>Safety</a:t>
            </a:r>
            <a:r>
              <a:rPr lang="cs-CZ" sz="2800" dirty="0">
                <a:cs typeface="Tahoma" pitchFamily="34" charset="0"/>
              </a:rPr>
              <a:t> události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AC9CAFA-B4A8-180B-BD72-B70C50AC6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99" y="1633466"/>
            <a:ext cx="3906116" cy="5152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5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533A1C-C8EC-FAA4-BFA9-9D92D4962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329" y="1946044"/>
            <a:ext cx="3454830" cy="45862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4419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06. 12. 2024 DN – </a:t>
            </a:r>
            <a:r>
              <a:rPr lang="cs-CZ" sz="2800" b="1" u="sng" dirty="0" err="1">
                <a:cs typeface="Tahoma" pitchFamily="34" charset="0"/>
              </a:rPr>
              <a:t>Hyudai</a:t>
            </a:r>
            <a:r>
              <a:rPr lang="cs-CZ" sz="2800" b="1" u="sng" dirty="0">
                <a:cs typeface="Tahoma" pitchFamily="34" charset="0"/>
              </a:rPr>
              <a:t> i30 x </a:t>
            </a:r>
            <a:r>
              <a:rPr lang="cs-CZ" sz="2800" b="1" u="sng" dirty="0" err="1">
                <a:cs typeface="Tahoma" pitchFamily="34" charset="0"/>
              </a:rPr>
              <a:t>Hyudai</a:t>
            </a:r>
            <a:r>
              <a:rPr lang="cs-CZ" sz="2800" b="1" u="sng" dirty="0">
                <a:cs typeface="Tahoma" pitchFamily="34" charset="0"/>
              </a:rPr>
              <a:t> </a:t>
            </a:r>
            <a:r>
              <a:rPr lang="cs-CZ" sz="2800" b="1" u="sng" dirty="0" err="1">
                <a:cs typeface="Tahoma" pitchFamily="34" charset="0"/>
              </a:rPr>
              <a:t>Kona</a:t>
            </a:r>
            <a:r>
              <a:rPr lang="cs-CZ" sz="2800" b="1" u="sng" dirty="0">
                <a:cs typeface="Tahoma" pitchFamily="34" charset="0"/>
              </a:rPr>
              <a:t> (08/2024)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1117, Místo: APN N1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Bílý Hyundai i30 nedobrzdil a zezadu narazil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do vozidla Hyundai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Kona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vozidle Hyundai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Kona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není žádné poškození,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i30 je pod levým světlometem prasklý nárazník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 délce asi 10 cm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Oba účastníci nehody se podrobili dechovému testu na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alkohol s negativním výsledkem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8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C6425-CF40-8290-4D5A-E5063678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50C325E-96B8-54FC-56A4-83ABF48BF79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D95E8-F564-FE6A-C72B-45E64DCB56D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50E285-3C75-F42A-70C9-47232F731B0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DF6025-D924-9456-7771-58DF8777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04669E-09FC-7E17-71AB-1079C2188A4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Program externích auditů pro r. 2025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539806-008A-2AB0-BB4E-A5377A8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136" y="1667596"/>
            <a:ext cx="5331727" cy="5190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2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A4D5EB-63EE-50E7-FE41-B9142CA6C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969" y="1582909"/>
            <a:ext cx="8273080" cy="523398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015187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u="sng" dirty="0"/>
              <a:t>Střety LKMT za r.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B584-9885-6BF1-83D1-237872C7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3C9595B5-0E5E-749A-6EB9-F9EE9620DE6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FFD94F4-30D7-E492-4BAA-1117F05286D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BB84010-BC9C-2B1B-FA13-E0A9C58C75B5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0B47C7-DC91-9FA8-A75C-3AE065EF4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C362E41-6AA0-0BD3-D701-32F36C21C549}"/>
              </a:ext>
            </a:extLst>
          </p:cNvPr>
          <p:cNvSpPr txBox="1">
            <a:spLocks noChangeAspect="1"/>
          </p:cNvSpPr>
          <p:nvPr/>
        </p:nvSpPr>
        <p:spPr>
          <a:xfrm>
            <a:off x="0" y="1015187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u="sng" dirty="0"/>
              <a:t>Střety LKMT za r. 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32F0F4-EF0C-3870-77D3-3679737C4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19" y="1609725"/>
            <a:ext cx="8391525" cy="36385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EC9649F-3508-C070-665B-CBB36B5B1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756" y="5298337"/>
            <a:ext cx="9496425" cy="153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00A5346-A052-ADA4-DBED-60DCB0550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1744" y="2282029"/>
            <a:ext cx="3978420" cy="2785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64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402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Regulatorní audity ÚCL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VIII. Regulatorní audit ÚCL: </a:t>
            </a:r>
            <a:r>
              <a:rPr lang="pt-BR" sz="2600" b="1" dirty="0">
                <a:ea typeface="Tahoma" panose="020B0604030504040204" pitchFamily="34" charset="0"/>
                <a:cs typeface="Tahoma" panose="020B0604030504040204" pitchFamily="34" charset="0"/>
              </a:rPr>
              <a:t>30. 09. – 04. 10. 2024</a:t>
            </a:r>
            <a:endParaRPr lang="cs-CZ" sz="26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Společně s kontrolou letiště: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02. – 03. 10.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21 x neshoda úrovně 2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--- 5x provozní část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--- 16 x stav pohybové plochy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2x připomínka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Realizace nápravných opatření</a:t>
            </a:r>
            <a:endParaRPr lang="pt-BR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8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5EBBF-7294-A86C-FDE3-B6860E6CA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64A4CD5-5A9A-B488-D230-B36C160731CD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D19E908-071E-E59B-686D-E04479EC746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0757182-8544-C2CE-FD24-A50FC696CD4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DFD7747-BAAD-713B-DCCB-B27BCC22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60476D1-D5C6-1F81-1405-4002C136448F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Řízení bezpečnosti informaci (ISMS)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NK (EU) č. 2022/1645 -- &gt; NK (EU) č. 139/2024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Identifikace rizik, posouzení aktiv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Posouzení rozhraní mezi LKMT a ext. společnostmi (výměna dat)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ŘLP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Metrologické informace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ADQ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Dodávky paliva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Publikace NOTAM (LIS)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4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34EC-EB5D-8A44-C082-F84E7E5E2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37BDE71-C718-6D2D-F2BF-33ADBFD0837B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Integrovaný systém řízení (IMS)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NK (EU) č. 2022/1645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ISMS 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Information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Security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Management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-- &gt; NK (EU) č. 139/2024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Termín pro zpracování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Příručky IMS 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Integrated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Mangement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16. 10. 2025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, viz. LO-ON-00239-24 Integrovaný systém řízení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IMS: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&gt; </a:t>
            </a: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QMS: ISO 9001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&gt; </a:t>
            </a: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SMS: 139/2014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&gt; </a:t>
            </a: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OHSMS (BOZP): ISO 45001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dirty="0" err="1"/>
              <a:t>Occupational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and </a:t>
            </a:r>
            <a:r>
              <a:rPr lang="cs-CZ" dirty="0" err="1"/>
              <a:t>Safety</a:t>
            </a:r>
            <a:r>
              <a:rPr lang="cs-CZ" dirty="0"/>
              <a:t> </a:t>
            </a:r>
            <a:r>
              <a:rPr lang="cs-CZ" dirty="0" err="1"/>
              <a:t>managemet</a:t>
            </a:r>
            <a:r>
              <a:rPr lang="cs-CZ" dirty="0"/>
              <a:t> </a:t>
            </a:r>
            <a:r>
              <a:rPr lang="cs-CZ" dirty="0" err="1"/>
              <a:t>systeym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--- &gt; </a:t>
            </a: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ISMS: ISO 27001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3CCFD055-C745-E430-D95A-25BA955131AF}"/>
              </a:ext>
            </a:extLst>
          </p:cNvPr>
          <p:cNvSpPr/>
          <p:nvPr/>
        </p:nvSpPr>
        <p:spPr>
          <a:xfrm>
            <a:off x="5766956" y="3501737"/>
            <a:ext cx="6057900" cy="3200400"/>
          </a:xfrm>
          <a:prstGeom prst="ellipse">
            <a:avLst/>
          </a:prstGeom>
          <a:solidFill>
            <a:srgbClr val="60A5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DCEF32B-A43E-C3DB-2F06-620BF5B89F7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4F990F1-8CD4-C9D5-FCBF-8B8752EAF52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F909268-6A69-D601-45E0-059624940F0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7025FA-5009-2D0E-CC67-F6C945EDE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81A7CA-1887-2C3F-160B-1514DE6186D4}"/>
              </a:ext>
            </a:extLst>
          </p:cNvPr>
          <p:cNvSpPr txBox="1"/>
          <p:nvPr/>
        </p:nvSpPr>
        <p:spPr>
          <a:xfrm>
            <a:off x="5777345" y="4702751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QMS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0A69F89-B7F6-7EBE-1D8E-F1950A84F1F7}"/>
              </a:ext>
            </a:extLst>
          </p:cNvPr>
          <p:cNvSpPr/>
          <p:nvPr/>
        </p:nvSpPr>
        <p:spPr>
          <a:xfrm>
            <a:off x="6927271" y="3508965"/>
            <a:ext cx="3931227" cy="20125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96A584-FE5E-E3B0-54BB-A83706635296}"/>
              </a:ext>
            </a:extLst>
          </p:cNvPr>
          <p:cNvSpPr txBox="1"/>
          <p:nvPr/>
        </p:nvSpPr>
        <p:spPr>
          <a:xfrm>
            <a:off x="7865918" y="3563701"/>
            <a:ext cx="255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SMS/CMS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B5216D6-750E-C2AB-05F8-6508DD517BB8}"/>
              </a:ext>
            </a:extLst>
          </p:cNvPr>
          <p:cNvSpPr/>
          <p:nvPr/>
        </p:nvSpPr>
        <p:spPr>
          <a:xfrm>
            <a:off x="7947311" y="4235846"/>
            <a:ext cx="1891146" cy="1236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DC5E2B-AE44-31AC-C879-B4B0E57B35D6}"/>
              </a:ext>
            </a:extLst>
          </p:cNvPr>
          <p:cNvSpPr txBox="1"/>
          <p:nvPr/>
        </p:nvSpPr>
        <p:spPr>
          <a:xfrm>
            <a:off x="8400185" y="4400277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RSP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9BB3C47-525A-EB31-4B16-15F479874BBA}"/>
              </a:ext>
            </a:extLst>
          </p:cNvPr>
          <p:cNvSpPr/>
          <p:nvPr/>
        </p:nvSpPr>
        <p:spPr>
          <a:xfrm>
            <a:off x="6648448" y="5198439"/>
            <a:ext cx="1891146" cy="123656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5F2F0A5-C6CA-D35E-6BAC-C12D07BAEA5A}"/>
              </a:ext>
            </a:extLst>
          </p:cNvPr>
          <p:cNvSpPr txBox="1"/>
          <p:nvPr/>
        </p:nvSpPr>
        <p:spPr>
          <a:xfrm>
            <a:off x="6648448" y="5392123"/>
            <a:ext cx="189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OHSMS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5118888E-08A4-B67D-4594-07BCB1049595}"/>
              </a:ext>
            </a:extLst>
          </p:cNvPr>
          <p:cNvSpPr/>
          <p:nvPr/>
        </p:nvSpPr>
        <p:spPr>
          <a:xfrm>
            <a:off x="9377799" y="5080673"/>
            <a:ext cx="1891146" cy="123656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EB28901-877C-50CF-50C9-D0CC32F17699}"/>
              </a:ext>
            </a:extLst>
          </p:cNvPr>
          <p:cNvSpPr txBox="1"/>
          <p:nvPr/>
        </p:nvSpPr>
        <p:spPr>
          <a:xfrm>
            <a:off x="9598608" y="5338339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ISMS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1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90E8F7-8E56-AEDB-5104-73BF8443982E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520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Opravy / uzavírky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Jsou plánovány 2 velké víkendové uzavírky v termínech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26. – 27. 04.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18. – 19. 10. 2025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Dále je plánováno v termínu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duben – říjen 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provádět pravidelnou údržbu v noci a to </a:t>
            </a:r>
            <a:r>
              <a:rPr lang="cs-CZ" sz="2600" u="sng" dirty="0">
                <a:ea typeface="Tahoma" panose="020B0604030504040204" pitchFamily="34" charset="0"/>
                <a:cs typeface="Tahoma" panose="020B0604030504040204" pitchFamily="34" charset="0"/>
              </a:rPr>
              <a:t>vždy každé pondělí 23:00LT – 04:30LT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Letiště bude uzavíráno zprávou NOTAM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Každý čtvrtek 07 – 10:00LT bude omezen LARS pro sečení pásu RWY a drobné opravy</a:t>
            </a:r>
            <a:endParaRPr lang="pt-BR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034FD-944F-27CD-9140-79353C7B3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3F1C2DC3-9EA3-E2B6-5AE7-19CE4A9A475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15ACFFC-9785-0C48-5F1E-57E9B63D822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A4CD4BB-0513-3A93-3056-9414814C06C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7E5870-112C-AB53-B11B-BA2F69856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0E1C49A-B55B-BBD8-E558-9DB9C1D48741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Opravy / uzavírky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Termín jaro: 26.-27.4.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Termín podzim: 18.-19.10.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01F04F0-CD0B-5CF1-EB54-36C62940B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43" y="2761884"/>
            <a:ext cx="4957985" cy="34145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7599B9-82A6-91A2-85B4-ACD8AE425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095" y="2761883"/>
            <a:ext cx="5251156" cy="34132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2E357A-FA1E-F348-B407-A3AB2AE3D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271" y="2761884"/>
            <a:ext cx="4957985" cy="3414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0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Projekt Garáží zimní techniky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Vybrán dodavatel stavby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výstavby: 01/2025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ředpoklad dokončení 2. kvartál 2025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DFA235-9148-576C-9BE9-38A64C932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0" y="3502784"/>
            <a:ext cx="6205790" cy="29455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887C48-D5C0-E201-661C-580FF3384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470" y="2018394"/>
            <a:ext cx="4550660" cy="3412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AFD1-5DBF-CE3F-DB01-1A30B2BED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F0D6901-6904-4787-6228-9F6F1324B74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4C70BEF-1C48-93D1-52DD-B6724E13D7AB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9CC6429-3070-8F35-BFD4-97B8D37E9D1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1AC754-E046-F7C9-FDD1-E99F7A898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A92A3F-5175-A1D1-2BBB-E84E04028E6D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E33C520-ECB8-DCDE-AA5D-E348BCE06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266" y="1957979"/>
            <a:ext cx="3623018" cy="482767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48C7E9-43A4-679A-AEF3-E5B54D0F85D2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398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06. 12. 2024 Pád </a:t>
            </a:r>
            <a:r>
              <a:rPr lang="cs-CZ" sz="2800" b="1" u="sng" dirty="0" err="1">
                <a:cs typeface="Tahoma" pitchFamily="34" charset="0"/>
              </a:rPr>
              <a:t>slave</a:t>
            </a:r>
            <a:r>
              <a:rPr lang="cs-CZ" sz="2800" b="1" u="sng" dirty="0">
                <a:cs typeface="Tahoma" pitchFamily="34" charset="0"/>
              </a:rPr>
              <a:t> palety (ULD) z vozíku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1125,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Pád palety při překládání postavených ULD ze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slave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palety na vozíky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Nevysunutá zarážka na konci nákladního plochy vozíku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 nakládce, setrvačností, sjela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slave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paleta až za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hranu vozíku, kde došlo k částečnému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pádu palety do trávy.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3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007627"/>
            <a:ext cx="122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Rozšíření parkoviště P2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Pozastaveno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372150-61BB-8CC7-F881-152F5D696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30" y="1714500"/>
            <a:ext cx="7649187" cy="5028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0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946EA-02EE-09EE-0A21-058162C90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8C7D8BD-4914-7115-4BBD-662079CDDF4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E01E115-F9A5-513B-1D79-2D35312677DD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6010C5C-DF11-A5EB-0047-B8885A292F2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160FAA-D77F-1FFA-B4C9-93C26779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0C2DC82-B157-F3D4-6ADF-3729F5E757D0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Rozšíření parkoviště P5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Zprovoznění 05/2025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E56348-0047-A1C8-CC78-5C2A2F115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417" y="1673222"/>
            <a:ext cx="5891646" cy="4988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0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C380E-4703-3797-1E24-752B3CFD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2C08DEB-3E8C-C393-8321-7B9F2897C90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5B3D781-8CB4-0B6F-77A9-DA6ABF29582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9F56B8A-2458-0C00-D504-B59D1C77AAC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2EA286-AB84-D4DA-0A36-6A0EB64C7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E7A98A-49BA-EB3C-63CA-D8EA656DFD57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Rozšíření VIP salonku, gate B</a:t>
            </a:r>
            <a:br>
              <a:rPr lang="pl-PL" sz="2800" b="1" u="sng" dirty="0"/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Zprovoznění 04/2025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E9438C-A7B9-2ABE-13D8-47A3CDF8A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845" y="1911930"/>
            <a:ext cx="5569380" cy="4777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4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C540-03D6-9CFE-D1A9-DFE327717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500F9D53-9FC5-D09B-392D-AF100D65321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A1AFACC-E650-AC7F-A9CF-632DE97D1C0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704DFF1-B265-741F-0615-793AAD25A8D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687174-57A7-257B-402B-AC657F282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44511CF-923E-C789-97F8-7F7AAF8AE728}"/>
              </a:ext>
            </a:extLst>
          </p:cNvPr>
          <p:cNvSpPr txBox="1">
            <a:spLocks noChangeAspect="1"/>
          </p:cNvSpPr>
          <p:nvPr/>
        </p:nvSpPr>
        <p:spPr>
          <a:xfrm>
            <a:off x="0" y="1007627"/>
            <a:ext cx="122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Rekonstrukce sociálního zařízení odletová hala, veřejná část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Zprovoznění 05/2025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4172F7-DD34-1CB1-B068-7F9939957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63" y="2154312"/>
            <a:ext cx="6279557" cy="445430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16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Kolaudace APN S3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Proběhlo dne 28.11.2024</a:t>
            </a:r>
          </a:p>
        </p:txBody>
      </p:sp>
      <p:pic>
        <p:nvPicPr>
          <p:cNvPr id="1027" name="obrázek 2">
            <a:extLst>
              <a:ext uri="{FF2B5EF4-FFF2-40B4-BE49-F238E27FC236}">
                <a16:creationId xmlns:a16="http://schemas.microsoft.com/office/drawing/2014/main" id="{BBF0B7B7-2925-054A-C15D-B4D44D62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99" y="2397514"/>
            <a:ext cx="5283920" cy="39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ázek 4">
            <a:extLst>
              <a:ext uri="{FF2B5EF4-FFF2-40B4-BE49-F238E27FC236}">
                <a16:creationId xmlns:a16="http://schemas.microsoft.com/office/drawing/2014/main" id="{2626D92F-1E60-C50A-9610-506D45A2A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7" y="2397514"/>
            <a:ext cx="5283348" cy="39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731945-8FEC-B99C-4695-63C821CE43A3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B8B728-9FD3-3D45-AD08-3165C225A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96" y="1544010"/>
            <a:ext cx="5179316" cy="5171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88777-C4B3-D1F5-1F7F-9D96DB77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42382CA-6438-A839-EE7C-BAD9FD918BF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FF87040-2ED9-120D-08C9-5FEA40159CF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415461B-B220-6561-7D32-29725BD1493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08F464-7C74-FE49-85CB-BF1F43C7E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F0BDF2-8745-1A5E-E8CD-0316B2A90129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4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62F5B57-FE8A-89BE-0530-90B20E6C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63" y="2325828"/>
            <a:ext cx="5351319" cy="40134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E48D92C-1F61-5925-463A-378CF627B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118" y="2325828"/>
            <a:ext cx="5351319" cy="4013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0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5961E-EC70-9242-12E5-2DA0A5E6F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703CD0A-3E1D-5DEB-32E4-5ADEE0FD90B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9874539-A5C0-F88D-7BE0-7C4F9AFDC62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2936F37-A2A1-1E3B-68EC-1F65950452C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82D8ED1-A12D-46E3-0E93-B375E6A6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B311CC-B82D-C20A-8891-C131A4B99714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5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0067D7-0765-4895-42C6-8135CFEF1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510" y="2149104"/>
            <a:ext cx="5481810" cy="41113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C111447-8C86-4D7D-9405-A578D7D5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81" y="2149104"/>
            <a:ext cx="5481811" cy="411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LVB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výbor pro bezpečnost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03.  03.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1E534-8731-5072-1FC5-0F392303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651B4A4-F142-14DA-65B4-5CD5E96E874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731C30A-1A58-205D-07C8-13D875961ED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9F5B36B-9464-164B-F06C-5C6614D37FA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7A61376-55A0-4F84-CB75-BBDC2F1AB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6F05B02-EB0D-4475-1BBB-1A1D598D4F8A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HZS,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8FF36A-7606-8140-1CB5-9E626E275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058" y="3468493"/>
            <a:ext cx="5127226" cy="289706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7E9244-A9D4-77CF-3420-FFF3B51CD172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08. 12. 2024 Nepojízdné auto BiOL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1118,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RWY, asi 100 m před křižovatkou RWY x TWY B, během kontroly RWY pracovníkem BIOL, došlo k poruše automobilu BiOL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Tuto skutečnost pracovník BiOL ihned ohlásil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TWR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Letoun, před kterým prováděl kontrolu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muselo provést  go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around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Došlo k omezení provozu vlivem blokace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dráhy asi na 20-30 minut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Prostředky SFDI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007627"/>
            <a:ext cx="12204000" cy="5052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br>
              <a:rPr lang="pl-PL" sz="2800" b="1" u="sng" dirty="0"/>
            </a:br>
            <a:endParaRPr lang="pl-PL" sz="2800" b="1" u="sng" dirty="0"/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Projekty a prostředky zajišťované SFDI</a:t>
            </a:r>
          </a:p>
          <a:p>
            <a:pPr marL="914400" lvl="1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Cargo RTG (rentgenové zařízení určené pro kontrolu větších zásilek)</a:t>
            </a:r>
          </a:p>
          <a:p>
            <a:pPr marL="914400" lvl="1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ETD – zařízení pro stopovou detekci výbušnin</a:t>
            </a:r>
          </a:p>
          <a:p>
            <a:pPr marL="914400" lvl="1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LEDS - zařízení pro detekci výbušnin v kapalinách</a:t>
            </a:r>
          </a:p>
          <a:p>
            <a:pPr marL="914400" lvl="1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Bezpečnostní systém pro ochranu Demarcated Area</a:t>
            </a:r>
          </a:p>
          <a:p>
            <a:pPr marL="914400" lvl="1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Bezpečnostní systém pro zabezpečení cargo zóny CPSRA</a:t>
            </a: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9612-F689-3D26-C02D-2D14A1549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5152B49-FF0A-619F-F818-74FCCE3C441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Zabezpečení stavby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18D2CC-78B6-29D7-0286-FBA06DF5FBB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456EE74-91F6-0802-3F20-7105EB041EA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B8CCF0E-A65C-68D2-92CC-A66673925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FA7B17A-C302-D944-A3F3-CAEEA7C23FB1}"/>
              </a:ext>
            </a:extLst>
          </p:cNvPr>
          <p:cNvSpPr txBox="1">
            <a:spLocks noChangeAspect="1"/>
          </p:cNvSpPr>
          <p:nvPr/>
        </p:nvSpPr>
        <p:spPr>
          <a:xfrm>
            <a:off x="0" y="1007627"/>
            <a:ext cx="12204000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br>
              <a:rPr lang="pl-PL" sz="2800" b="1" u="sng" dirty="0"/>
            </a:br>
            <a:endParaRPr lang="pl-PL" sz="2800" b="1" u="sng" dirty="0"/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Probíhající stavební činnost (výstavba garáží zimní techniky)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Zvýšený pohyb cizích osob s ohledem na stavební činnosti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EA385C-6B12-FE97-3AF6-6279B7C1F4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9299" t="36483" r="7958" b="34117"/>
          <a:stretch/>
        </p:blipFill>
        <p:spPr>
          <a:xfrm>
            <a:off x="2555776" y="4076281"/>
            <a:ext cx="3025750" cy="2200130"/>
          </a:xfrm>
          <a:prstGeom prst="rect">
            <a:avLst/>
          </a:prstGeom>
        </p:spPr>
      </p:pic>
      <p:pic>
        <p:nvPicPr>
          <p:cNvPr id="5" name="Picture 2" descr="A cartoon character holding a shovel&#10;&#10;Description automatically generated">
            <a:extLst>
              <a:ext uri="{FF2B5EF4-FFF2-40B4-BE49-F238E27FC236}">
                <a16:creationId xmlns:a16="http://schemas.microsoft.com/office/drawing/2014/main" id="{EC9B2243-0956-47E8-C5C7-B1B6B9DD9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476" y="3733801"/>
            <a:ext cx="1706077" cy="2408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5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77783-2F8E-2637-40E4-993A54985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C44EA5-327C-5F7E-D2B5-CD06955D9BD3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Školení a ověření spolehlivosti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E35B614-1FBD-E186-4151-82355117E2A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AA88AE-7D1C-4542-51BD-5A393226B8A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89BFAE-54BA-CBC1-5646-0E7C07703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F8D2289-FB07-F28A-DCA2-05E4DC22CE53}"/>
              </a:ext>
            </a:extLst>
          </p:cNvPr>
          <p:cNvSpPr txBox="1">
            <a:spLocks noChangeAspect="1"/>
          </p:cNvSpPr>
          <p:nvPr/>
        </p:nvSpPr>
        <p:spPr>
          <a:xfrm>
            <a:off x="0" y="1007627"/>
            <a:ext cx="12204000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br>
              <a:rPr lang="pl-PL" sz="2800" b="1" u="sng" dirty="0"/>
            </a:br>
            <a:endParaRPr lang="pl-PL" sz="2800" b="1" u="sng" dirty="0"/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Ověření spolehlivosti s platností končící ke dni 1.7.2025 – možnost žádat již nyní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Školení je možné provést o 90 dnů dříve, bez omezení doby platnosti</a:t>
            </a:r>
          </a:p>
          <a:p>
            <a:pPr algn="just"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4EDBEB-69D3-DE1C-D56C-6BEEDCE2A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5382" y="3447077"/>
            <a:ext cx="1971171" cy="2628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0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40724-8033-5BCE-0983-4E1AB65E9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6899B05-869B-879F-85C6-7E4B6048B46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60A1080-BBBC-5ADC-4829-9C300D6D43A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E2B083C-EACC-7ED6-F854-4C84DD608C9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19E9B4-EAE9-BE28-B441-9D6CC42CC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B456E9-5527-5872-63D7-DBCC2F03D825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Handling, EGT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FEDE95-4B35-9936-E145-32A3711CE7C8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4"/>
            <a:ext cx="12204000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09. 12. 2024 </a:t>
            </a:r>
            <a:r>
              <a:rPr lang="cs-CZ" sz="2800" b="1" u="sng" dirty="0"/>
              <a:t>Přetížení a převrácení letecké palety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1120,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Při nakládání ULD palety z paletového vozíku na </a:t>
            </a:r>
            <a:r>
              <a:rPr lang="cs-CZ" sz="2400" dirty="0" err="1">
                <a:ea typeface="Tahoma" panose="020B0604030504040204" pitchFamily="34" charset="0"/>
                <a:cs typeface="Tahoma" panose="020B0604030504040204" pitchFamily="34" charset="0"/>
              </a:rPr>
              <a:t>loader</a:t>
            </a: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 došlo k poškození posledních valivých kol paletového vozíku, což bylo způsobeno velkým lokálním zatížením od zboží na ULD paletě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Při sjetí stejné letecké ULD palety (přemísťování ULD palety z paletového vozíku směrem na </a:t>
            </a:r>
            <a:r>
              <a:rPr lang="cs-CZ" sz="2400" dirty="0" err="1">
                <a:ea typeface="Tahoma" panose="020B0604030504040204" pitchFamily="34" charset="0"/>
                <a:cs typeface="Tahoma" panose="020B0604030504040204" pitchFamily="34" charset="0"/>
              </a:rPr>
              <a:t>highloader</a:t>
            </a: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), došlo k jejímu převrácení na bok, a to zpět na paletový vozík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Zboží na ULD paletě bylo připravené zaměstnanci EGT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Pravděpodobná příčina: nerovnoměrné zatížení ULD palety / nevhodně zvolené rozložení hmotnosti zboží na ULD paletě. Extrémní přetížení na jedné straně ULD palety.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7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FBF9E-8119-C24A-0850-08A4705A6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6E2AFDA-5C0B-A768-1001-5D302443BEE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97B96CF-0D60-C9E7-7397-E58F00C03E7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F0CCA13-4760-B29C-59FF-35C34575C24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FE3274E-24D0-7899-E5F7-460BB33E9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20C5BE-8C7D-116C-CFA5-D92A6DE3F5DE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Handling, EGT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E4E6D9-BCF9-C47E-4126-64C84356E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96" y="2076915"/>
            <a:ext cx="5579084" cy="424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8DF0C1-A7BD-44D4-0F61-9C2473D66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69" y="2007750"/>
            <a:ext cx="3302441" cy="4387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85A016-749C-1526-0242-B399670E3D11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09. 12. 2024 </a:t>
            </a:r>
            <a:r>
              <a:rPr lang="cs-CZ" sz="2800" b="1" u="sng" dirty="0"/>
              <a:t>Přetížení a převrácení letecké palety</a:t>
            </a:r>
            <a:endParaRPr lang="cs-CZ" sz="2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53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736BB-008D-F5BD-EF5C-62866246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B2D98BC-1816-20D1-9D61-2858D12DC6E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65155C4-DC6C-69BB-D64E-02F32074D8E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B4420A1-884F-3558-071A-1BE8D9B9B0B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F8FADA-D3C4-4DA0-2094-A76DFBA09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EFB1B1-C2DD-F6B9-C155-8D9CD18A8B6D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48E3128-3C19-BD8A-ECAD-077ED2F44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892" y="3512981"/>
            <a:ext cx="4349063" cy="327267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FE792CB-5BE9-8AB6-1D1F-5F01459D3668}"/>
              </a:ext>
            </a:extLst>
          </p:cNvPr>
          <p:cNvSpPr txBox="1">
            <a:spLocks noChangeAspect="1"/>
          </p:cNvSpPr>
          <p:nvPr/>
        </p:nvSpPr>
        <p:spPr>
          <a:xfrm>
            <a:off x="0" y="1015187"/>
            <a:ext cx="12204000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12. 12. 2024 Únik paliva na APC (12/2024)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1121,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Únik paliva z letounu SR22 </a:t>
            </a:r>
            <a:r>
              <a:rPr lang="cs-CZ" sz="2800" dirty="0" err="1"/>
              <a:t>reg</a:t>
            </a:r>
            <a:r>
              <a:rPr lang="cs-CZ" sz="2800" dirty="0"/>
              <a:t>. D-EPWS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Během nahození motorů a následnému pojíždění na plnění na </a:t>
            </a:r>
            <a:r>
              <a:rPr lang="cs-CZ" sz="2800" dirty="0" err="1"/>
              <a:t>TwinTrans</a:t>
            </a:r>
            <a:r>
              <a:rPr lang="cs-CZ" sz="2800" dirty="0"/>
              <a:t> došlo k úniku paliva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Na zemi zůstala olejová stopa, která se vlivem</a:t>
            </a:r>
            <a:br>
              <a:rPr lang="cs-CZ" sz="2800" dirty="0"/>
            </a:br>
            <a:r>
              <a:rPr lang="cs-CZ" sz="2800" dirty="0"/>
              <a:t>deštivého počasí výrazně rozšiřovala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K uniku paliva byli přivolání hasiči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5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B0081-4D6F-6528-3D89-548828A0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E57AC3-83DA-33EF-654F-D570D9FF76A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4349BAE-00B4-08C0-2EE9-78AEBF0D64EB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E40F48D-CA50-AB58-263C-A27932FBCA3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ACA97AA-BDB7-3302-369C-54035D0D1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8A51002-FF4F-9F10-5C99-FD42380CD7A9}"/>
              </a:ext>
            </a:extLst>
          </p:cNvPr>
          <p:cNvSpPr txBox="1"/>
          <p:nvPr/>
        </p:nvSpPr>
        <p:spPr>
          <a:xfrm>
            <a:off x="0" y="634477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6E8689F-698A-FD56-1EF1-EE90F17AFCE8}"/>
              </a:ext>
            </a:extLst>
          </p:cNvPr>
          <p:cNvSpPr txBox="1">
            <a:spLocks noChangeAspect="1"/>
          </p:cNvSpPr>
          <p:nvPr/>
        </p:nvSpPr>
        <p:spPr>
          <a:xfrm>
            <a:off x="0" y="1025578"/>
            <a:ext cx="12204000" cy="312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12. 12. 2024 </a:t>
            </a:r>
            <a:r>
              <a:rPr lang="pl-PL" sz="2800" b="1" u="sng" dirty="0">
                <a:cs typeface="Tahoma" pitchFamily="34" charset="0"/>
              </a:rPr>
              <a:t>Únik ropných látek z GPU na APN C (13/2024)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1122,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Únik oleje z nastartovaného pozemního zdroje GPU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Došlo k znečištění vnitřku pozemního zdroje a také došlo k uniku na odbavovací plochu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Tato událost byla nahlášena na HZS, který zajistil oplach těchto skvrn z APN C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DE4351C-864B-BF5B-E032-DD17DF817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889" y="4037950"/>
            <a:ext cx="2101571" cy="278983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15A9FA8-265F-5557-5163-F41407A51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817" y="4037950"/>
            <a:ext cx="2101572" cy="278983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A23F12D-7B74-648A-C52D-6F2EC80CA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5746" y="4037948"/>
            <a:ext cx="2101572" cy="2789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3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6D8644C9B91B49832A72FCB4405064" ma:contentTypeVersion="0" ma:contentTypeDescription="Vytvoří nový dokument" ma:contentTypeScope="" ma:versionID="d54f3275d2bb52365cc481092a8156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AC2446-0A0D-4A30-9556-3C4332E87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7B4C5B-78D1-4050-BA1A-FAC4653A7189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91CF7BD-548D-412B-B6BF-BFC92DEB7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12630</TotalTime>
  <Words>2123</Words>
  <Application>Microsoft Office PowerPoint</Application>
  <PresentationFormat>Širokoúhlá obrazovka</PresentationFormat>
  <Paragraphs>333</Paragraphs>
  <Slides>53</Slides>
  <Notes>53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2023_12_05 LRST</dc:title>
  <dc:creator>Pustějovská Kateřina</dc:creator>
  <cp:lastModifiedBy>Smolon Marek</cp:lastModifiedBy>
  <cp:revision>608</cp:revision>
  <cp:lastPrinted>2021-08-17T10:50:42Z</cp:lastPrinted>
  <dcterms:created xsi:type="dcterms:W3CDTF">2021-07-13T09:26:48Z</dcterms:created>
  <dcterms:modified xsi:type="dcterms:W3CDTF">2025-03-03T14:12:35Z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0x010100856D8644C9B91B49832A72FCB4405064</vt:lpwstr>
  </property>
</Properties>
</file>